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92" autoAdjust="0"/>
    <p:restoredTop sz="87722" autoAdjust="0"/>
  </p:normalViewPr>
  <p:slideViewPr>
    <p:cSldViewPr>
      <p:cViewPr varScale="1">
        <p:scale>
          <a:sx n="81" d="100"/>
          <a:sy n="81" d="100"/>
        </p:scale>
        <p:origin x="-161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2164D-8DF1-47B3-BEBD-79A6669B329B}" type="datetimeFigureOut">
              <a:rPr lang="en-ZA" smtClean="0"/>
              <a:t>01-Aug-18</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98A4E1-9427-4C5C-84C7-46DAB4BBFF9E}" type="slidenum">
              <a:rPr lang="en-ZA" smtClean="0"/>
              <a:t>‹#›</a:t>
            </a:fld>
            <a:endParaRPr lang="en-ZA"/>
          </a:p>
        </p:txBody>
      </p:sp>
    </p:spTree>
    <p:extLst>
      <p:ext uri="{BB962C8B-B14F-4D97-AF65-F5344CB8AC3E}">
        <p14:creationId xmlns:p14="http://schemas.microsoft.com/office/powerpoint/2010/main" val="2289080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ZA" dirty="0"/>
          </a:p>
        </p:txBody>
      </p:sp>
      <p:sp>
        <p:nvSpPr>
          <p:cNvPr id="4" name="Slide Number Placeholder 3"/>
          <p:cNvSpPr>
            <a:spLocks noGrp="1"/>
          </p:cNvSpPr>
          <p:nvPr>
            <p:ph type="sldNum" sz="quarter" idx="10"/>
          </p:nvPr>
        </p:nvSpPr>
        <p:spPr/>
        <p:txBody>
          <a:bodyPr/>
          <a:lstStyle/>
          <a:p>
            <a:fld id="{DD98A4E1-9427-4C5C-84C7-46DAB4BBFF9E}" type="slidenum">
              <a:rPr lang="en-ZA" smtClean="0"/>
              <a:t>2</a:t>
            </a:fld>
            <a:endParaRPr lang="en-ZA"/>
          </a:p>
        </p:txBody>
      </p:sp>
    </p:spTree>
    <p:extLst>
      <p:ext uri="{BB962C8B-B14F-4D97-AF65-F5344CB8AC3E}">
        <p14:creationId xmlns:p14="http://schemas.microsoft.com/office/powerpoint/2010/main" val="445259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D98A4E1-9427-4C5C-84C7-46DAB4BBFF9E}" type="slidenum">
              <a:rPr lang="en-ZA" smtClean="0"/>
              <a:t>7</a:t>
            </a:fld>
            <a:endParaRPr lang="en-ZA"/>
          </a:p>
        </p:txBody>
      </p:sp>
    </p:spTree>
    <p:extLst>
      <p:ext uri="{BB962C8B-B14F-4D97-AF65-F5344CB8AC3E}">
        <p14:creationId xmlns:p14="http://schemas.microsoft.com/office/powerpoint/2010/main" val="1925280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ZA"/>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ZA"/>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ZA"/>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ZA"/>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ZA"/>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ZA"/>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ZA"/>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ZA"/>
          </a:p>
        </p:txBody>
      </p:sp>
      <p:pic>
        <p:nvPicPr>
          <p:cNvPr id="38" name="Picture 4" descr="my man"/>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2988" y="3357563"/>
            <a:ext cx="266700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 Box 42"/>
          <p:cNvSpPr txBox="1">
            <a:spLocks noChangeArrowheads="1"/>
          </p:cNvSpPr>
          <p:nvPr/>
        </p:nvSpPr>
        <p:spPr bwMode="auto">
          <a:xfrm>
            <a:off x="7451725" y="6308725"/>
            <a:ext cx="1439863" cy="274638"/>
          </a:xfrm>
          <a:prstGeom prst="rect">
            <a:avLst/>
          </a:prstGeom>
          <a:noFill/>
          <a:ln w="9525">
            <a:noFill/>
            <a:miter lim="800000"/>
            <a:headEnd/>
            <a:tailEnd/>
          </a:ln>
          <a:effectLst/>
        </p:spPr>
        <p:txBody>
          <a:bodyPr>
            <a:spAutoFit/>
          </a:bodyPr>
          <a:lstStyle/>
          <a:p>
            <a:pPr>
              <a:spcBef>
                <a:spcPct val="50000"/>
              </a:spcBef>
              <a:defRPr/>
            </a:pPr>
            <a:r>
              <a:rPr lang="en-ZA" sz="1200"/>
              <a:t>© Vera Castleman</a:t>
            </a:r>
            <a:endParaRPr lang="en-US" sz="1200"/>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US"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US" altLang="en-US"/>
          </a:p>
        </p:txBody>
      </p:sp>
      <p:sp>
        <p:nvSpPr>
          <p:cNvPr id="40" name="Rectangle 5"/>
          <p:cNvSpPr>
            <a:spLocks noGrp="1" noChangeArrowheads="1"/>
          </p:cNvSpPr>
          <p:nvPr>
            <p:ph type="dt" sz="half" idx="10"/>
          </p:nvPr>
        </p:nvSpPr>
        <p:spPr/>
        <p:txBody>
          <a:bodyPr/>
          <a:lstStyle>
            <a:lvl1pPr>
              <a:defRPr/>
            </a:lvl1pPr>
          </a:lstStyle>
          <a:p>
            <a:pPr>
              <a:defRPr/>
            </a:pPr>
            <a:endParaRPr lang="en-US" altLang="en-US"/>
          </a:p>
        </p:txBody>
      </p:sp>
      <p:sp>
        <p:nvSpPr>
          <p:cNvPr id="41" name="Rectangle 6"/>
          <p:cNvSpPr>
            <a:spLocks noGrp="1" noChangeArrowheads="1"/>
          </p:cNvSpPr>
          <p:nvPr>
            <p:ph type="ftr" sz="quarter" idx="11"/>
          </p:nvPr>
        </p:nvSpPr>
        <p:spPr/>
        <p:txBody>
          <a:bodyPr/>
          <a:lstStyle>
            <a:lvl1pPr>
              <a:defRPr/>
            </a:lvl1pPr>
          </a:lstStyle>
          <a:p>
            <a:pPr>
              <a:defRPr/>
            </a:pPr>
            <a:endParaRPr lang="en-US" altLang="en-US"/>
          </a:p>
        </p:txBody>
      </p:sp>
      <p:sp>
        <p:nvSpPr>
          <p:cNvPr id="42" name="Rectangle 7"/>
          <p:cNvSpPr>
            <a:spLocks noGrp="1" noChangeArrowheads="1"/>
          </p:cNvSpPr>
          <p:nvPr>
            <p:ph type="sldNum" sz="quarter" idx="12"/>
          </p:nvPr>
        </p:nvSpPr>
        <p:spPr/>
        <p:txBody>
          <a:bodyPr/>
          <a:lstStyle>
            <a:lvl1pPr>
              <a:defRPr/>
            </a:lvl1pPr>
          </a:lstStyle>
          <a:p>
            <a:pPr>
              <a:defRPr/>
            </a:pPr>
            <a:fld id="{A9F91425-8F12-4D75-9283-3C8A56E1B4E3}" type="slidenum">
              <a:rPr lang="en-US" altLang="en-US"/>
              <a:pPr>
                <a:defRPr/>
              </a:pPr>
              <a:t>‹#›</a:t>
            </a:fld>
            <a:endParaRPr lang="en-US" altLang="en-US"/>
          </a:p>
        </p:txBody>
      </p:sp>
    </p:spTree>
    <p:extLst>
      <p:ext uri="{BB962C8B-B14F-4D97-AF65-F5344CB8AC3E}">
        <p14:creationId xmlns:p14="http://schemas.microsoft.com/office/powerpoint/2010/main" val="2576119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957A60FA-373A-4938-8788-F5832D62511A}" type="slidenum">
              <a:rPr lang="en-US" altLang="en-US"/>
              <a:pPr>
                <a:defRPr/>
              </a:pPr>
              <a:t>‹#›</a:t>
            </a:fld>
            <a:endParaRPr lang="en-US" altLang="en-US"/>
          </a:p>
        </p:txBody>
      </p:sp>
    </p:spTree>
    <p:extLst>
      <p:ext uri="{BB962C8B-B14F-4D97-AF65-F5344CB8AC3E}">
        <p14:creationId xmlns:p14="http://schemas.microsoft.com/office/powerpoint/2010/main" val="20695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4C400C9D-AA6A-4C66-A714-5053E0E4D531}" type="slidenum">
              <a:rPr lang="en-US" altLang="en-US"/>
              <a:pPr>
                <a:defRPr/>
              </a:pPr>
              <a:t>‹#›</a:t>
            </a:fld>
            <a:endParaRPr lang="en-US" altLang="en-US"/>
          </a:p>
        </p:txBody>
      </p:sp>
    </p:spTree>
    <p:extLst>
      <p:ext uri="{BB962C8B-B14F-4D97-AF65-F5344CB8AC3E}">
        <p14:creationId xmlns:p14="http://schemas.microsoft.com/office/powerpoint/2010/main" val="765222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22238"/>
            <a:ext cx="8229600" cy="6008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06E3C303-1113-4448-801A-D165E3FE0857}" type="slidenum">
              <a:rPr lang="en-US" altLang="en-US"/>
              <a:pPr>
                <a:defRPr/>
              </a:pPr>
              <a:t>‹#›</a:t>
            </a:fld>
            <a:endParaRPr lang="en-US" altLang="en-US"/>
          </a:p>
        </p:txBody>
      </p:sp>
    </p:spTree>
    <p:extLst>
      <p:ext uri="{BB962C8B-B14F-4D97-AF65-F5344CB8AC3E}">
        <p14:creationId xmlns:p14="http://schemas.microsoft.com/office/powerpoint/2010/main" val="1355419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E63A8C9-1423-41D8-9B4F-BE0484D63349}" type="slidenum">
              <a:rPr lang="en-US" altLang="en-US"/>
              <a:pPr>
                <a:defRPr/>
              </a:pPr>
              <a:t>‹#›</a:t>
            </a:fld>
            <a:endParaRPr lang="en-US" altLang="en-US"/>
          </a:p>
        </p:txBody>
      </p:sp>
    </p:spTree>
    <p:extLst>
      <p:ext uri="{BB962C8B-B14F-4D97-AF65-F5344CB8AC3E}">
        <p14:creationId xmlns:p14="http://schemas.microsoft.com/office/powerpoint/2010/main" val="2848789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952AB58-54D2-40EA-95E7-D97936685D95}" type="slidenum">
              <a:rPr lang="en-US" altLang="en-US"/>
              <a:pPr>
                <a:defRPr/>
              </a:pPr>
              <a:t>‹#›</a:t>
            </a:fld>
            <a:endParaRPr lang="en-US" altLang="en-US"/>
          </a:p>
        </p:txBody>
      </p:sp>
    </p:spTree>
    <p:extLst>
      <p:ext uri="{BB962C8B-B14F-4D97-AF65-F5344CB8AC3E}">
        <p14:creationId xmlns:p14="http://schemas.microsoft.com/office/powerpoint/2010/main" val="1460288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E8EC9BB-E4DD-4E65-A0F4-6DBCABC36905}" type="slidenum">
              <a:rPr lang="en-US" altLang="en-US"/>
              <a:pPr>
                <a:defRPr/>
              </a:pPr>
              <a:t>‹#›</a:t>
            </a:fld>
            <a:endParaRPr lang="en-US" altLang="en-US"/>
          </a:p>
        </p:txBody>
      </p:sp>
    </p:spTree>
    <p:extLst>
      <p:ext uri="{BB962C8B-B14F-4D97-AF65-F5344CB8AC3E}">
        <p14:creationId xmlns:p14="http://schemas.microsoft.com/office/powerpoint/2010/main" val="253261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FB72466C-036A-4C62-B66C-0F7C3A7A2863}" type="slidenum">
              <a:rPr lang="en-US" altLang="en-US"/>
              <a:pPr>
                <a:defRPr/>
              </a:pPr>
              <a:t>‹#›</a:t>
            </a:fld>
            <a:endParaRPr lang="en-US" altLang="en-US"/>
          </a:p>
        </p:txBody>
      </p:sp>
    </p:spTree>
    <p:extLst>
      <p:ext uri="{BB962C8B-B14F-4D97-AF65-F5344CB8AC3E}">
        <p14:creationId xmlns:p14="http://schemas.microsoft.com/office/powerpoint/2010/main" val="398766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616442A-2237-42DA-9D84-C0A22126B09A}" type="slidenum">
              <a:rPr lang="en-US" altLang="en-US"/>
              <a:pPr>
                <a:defRPr/>
              </a:pPr>
              <a:t>‹#›</a:t>
            </a:fld>
            <a:endParaRPr lang="en-US" altLang="en-US"/>
          </a:p>
        </p:txBody>
      </p:sp>
    </p:spTree>
    <p:extLst>
      <p:ext uri="{BB962C8B-B14F-4D97-AF65-F5344CB8AC3E}">
        <p14:creationId xmlns:p14="http://schemas.microsoft.com/office/powerpoint/2010/main" val="3828531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6B065AD0-0416-45E9-AA7F-25AC2EE9CCD8}" type="slidenum">
              <a:rPr lang="en-US" altLang="en-US"/>
              <a:pPr>
                <a:defRPr/>
              </a:pPr>
              <a:t>‹#›</a:t>
            </a:fld>
            <a:endParaRPr lang="en-US" altLang="en-US"/>
          </a:p>
        </p:txBody>
      </p:sp>
    </p:spTree>
    <p:extLst>
      <p:ext uri="{BB962C8B-B14F-4D97-AF65-F5344CB8AC3E}">
        <p14:creationId xmlns:p14="http://schemas.microsoft.com/office/powerpoint/2010/main" val="140534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C96F9D5-8AB8-4E0A-9195-58ED38E9152E}" type="slidenum">
              <a:rPr lang="en-US" altLang="en-US"/>
              <a:pPr>
                <a:defRPr/>
              </a:pPr>
              <a:t>‹#›</a:t>
            </a:fld>
            <a:endParaRPr lang="en-US" altLang="en-US"/>
          </a:p>
        </p:txBody>
      </p:sp>
    </p:spTree>
    <p:extLst>
      <p:ext uri="{BB962C8B-B14F-4D97-AF65-F5344CB8AC3E}">
        <p14:creationId xmlns:p14="http://schemas.microsoft.com/office/powerpoint/2010/main" val="235302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04FE68B-3D70-4004-B030-EE242AF9EDE3}" type="slidenum">
              <a:rPr lang="en-US" altLang="en-US"/>
              <a:pPr>
                <a:defRPr/>
              </a:pPr>
              <a:t>‹#›</a:t>
            </a:fld>
            <a:endParaRPr lang="en-US" altLang="en-US"/>
          </a:p>
        </p:txBody>
      </p:sp>
    </p:spTree>
    <p:extLst>
      <p:ext uri="{BB962C8B-B14F-4D97-AF65-F5344CB8AC3E}">
        <p14:creationId xmlns:p14="http://schemas.microsoft.com/office/powerpoint/2010/main" val="120418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ZA"/>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410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410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DF88299F-CA52-4CA2-BA9D-DDF7D40C4063}"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410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06"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07" name="Oval 11"/>
            <p:cNvSpPr>
              <a:spLocks noChangeArrowheads="1"/>
            </p:cNvSpPr>
            <p:nvPr/>
          </p:nvSpPr>
          <p:spPr bwMode="auto">
            <a:xfrm>
              <a:off x="5360" y="960"/>
              <a:ext cx="78"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08" name="Oval 12"/>
            <p:cNvSpPr>
              <a:spLocks noChangeArrowheads="1"/>
            </p:cNvSpPr>
            <p:nvPr/>
          </p:nvSpPr>
          <p:spPr bwMode="auto">
            <a:xfrm>
              <a:off x="5136" y="1072"/>
              <a:ext cx="80"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09" name="Oval 13"/>
            <p:cNvSpPr>
              <a:spLocks noChangeArrowheads="1"/>
            </p:cNvSpPr>
            <p:nvPr/>
          </p:nvSpPr>
          <p:spPr bwMode="auto">
            <a:xfrm>
              <a:off x="5248" y="1072"/>
              <a:ext cx="79"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0" name="Oval 14"/>
            <p:cNvSpPr>
              <a:spLocks noChangeArrowheads="1"/>
            </p:cNvSpPr>
            <p:nvPr/>
          </p:nvSpPr>
          <p:spPr bwMode="auto">
            <a:xfrm>
              <a:off x="5360" y="1072"/>
              <a:ext cx="78"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1" name="Oval 15"/>
            <p:cNvSpPr>
              <a:spLocks noChangeArrowheads="1"/>
            </p:cNvSpPr>
            <p:nvPr/>
          </p:nvSpPr>
          <p:spPr bwMode="auto">
            <a:xfrm>
              <a:off x="5472" y="1072"/>
              <a:ext cx="78" cy="78"/>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2" name="Oval 16"/>
            <p:cNvSpPr>
              <a:spLocks noChangeArrowheads="1"/>
            </p:cNvSpPr>
            <p:nvPr/>
          </p:nvSpPr>
          <p:spPr bwMode="auto">
            <a:xfrm>
              <a:off x="5136" y="1184"/>
              <a:ext cx="80"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3" name="Oval 17"/>
            <p:cNvSpPr>
              <a:spLocks noChangeArrowheads="1"/>
            </p:cNvSpPr>
            <p:nvPr/>
          </p:nvSpPr>
          <p:spPr bwMode="auto">
            <a:xfrm>
              <a:off x="5248" y="1184"/>
              <a:ext cx="79"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4" name="Oval 18"/>
            <p:cNvSpPr>
              <a:spLocks noChangeArrowheads="1"/>
            </p:cNvSpPr>
            <p:nvPr/>
          </p:nvSpPr>
          <p:spPr bwMode="auto">
            <a:xfrm>
              <a:off x="5360" y="1184"/>
              <a:ext cx="78" cy="78"/>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5" name="Oval 19"/>
            <p:cNvSpPr>
              <a:spLocks noChangeArrowheads="1"/>
            </p:cNvSpPr>
            <p:nvPr/>
          </p:nvSpPr>
          <p:spPr bwMode="auto">
            <a:xfrm>
              <a:off x="5472" y="1184"/>
              <a:ext cx="78" cy="78"/>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6" name="Oval 20"/>
            <p:cNvSpPr>
              <a:spLocks noChangeArrowheads="1"/>
            </p:cNvSpPr>
            <p:nvPr/>
          </p:nvSpPr>
          <p:spPr bwMode="auto">
            <a:xfrm>
              <a:off x="5584" y="1184"/>
              <a:ext cx="80" cy="78"/>
            </a:xfrm>
            <a:prstGeom prst="ellipse">
              <a:avLst/>
            </a:prstGeom>
            <a:solidFill>
              <a:schemeClr val="accent1"/>
            </a:solidFill>
            <a:ln w="9525">
              <a:noFill/>
              <a:round/>
              <a:headEnd/>
              <a:tailEnd/>
            </a:ln>
            <a:effectLst/>
          </p:spPr>
          <p:txBody>
            <a:bodyPr wrap="none" anchor="ctr"/>
            <a:lstStyle/>
            <a:p>
              <a:pPr>
                <a:defRPr/>
              </a:pPr>
              <a:endParaRPr lang="en-ZA"/>
            </a:p>
          </p:txBody>
        </p:sp>
        <p:sp>
          <p:nvSpPr>
            <p:cNvPr id="411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18"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9" name="Oval 23"/>
            <p:cNvSpPr>
              <a:spLocks noChangeArrowheads="1"/>
            </p:cNvSpPr>
            <p:nvPr/>
          </p:nvSpPr>
          <p:spPr bwMode="auto">
            <a:xfrm>
              <a:off x="5360" y="1296"/>
              <a:ext cx="78"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0" name="Oval 24"/>
            <p:cNvSpPr>
              <a:spLocks noChangeArrowheads="1"/>
            </p:cNvSpPr>
            <p:nvPr/>
          </p:nvSpPr>
          <p:spPr bwMode="auto">
            <a:xfrm>
              <a:off x="5472" y="1296"/>
              <a:ext cx="78" cy="80"/>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2"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3" name="Oval 27"/>
            <p:cNvSpPr>
              <a:spLocks noChangeArrowheads="1"/>
            </p:cNvSpPr>
            <p:nvPr/>
          </p:nvSpPr>
          <p:spPr bwMode="auto">
            <a:xfrm>
              <a:off x="5360" y="1408"/>
              <a:ext cx="78" cy="80"/>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4" name="Oval 28"/>
            <p:cNvSpPr>
              <a:spLocks noChangeArrowheads="1"/>
            </p:cNvSpPr>
            <p:nvPr/>
          </p:nvSpPr>
          <p:spPr bwMode="auto">
            <a:xfrm>
              <a:off x="5472" y="1408"/>
              <a:ext cx="78" cy="80"/>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26"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7"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8" name="Oval 32"/>
            <p:cNvSpPr>
              <a:spLocks noChangeArrowheads="1"/>
            </p:cNvSpPr>
            <p:nvPr/>
          </p:nvSpPr>
          <p:spPr bwMode="auto">
            <a:xfrm>
              <a:off x="5360" y="1520"/>
              <a:ext cx="78" cy="79"/>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9" name="Oval 33"/>
            <p:cNvSpPr>
              <a:spLocks noChangeArrowheads="1"/>
            </p:cNvSpPr>
            <p:nvPr/>
          </p:nvSpPr>
          <p:spPr bwMode="auto">
            <a:xfrm>
              <a:off x="5472" y="1520"/>
              <a:ext cx="78" cy="79"/>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0" name="Oval 34"/>
            <p:cNvSpPr>
              <a:spLocks noChangeArrowheads="1"/>
            </p:cNvSpPr>
            <p:nvPr/>
          </p:nvSpPr>
          <p:spPr bwMode="auto">
            <a:xfrm>
              <a:off x="5136" y="1632"/>
              <a:ext cx="80" cy="78"/>
            </a:xfrm>
            <a:prstGeom prst="ellipse">
              <a:avLst/>
            </a:prstGeom>
            <a:solidFill>
              <a:schemeClr val="accent1"/>
            </a:solidFill>
            <a:ln w="9525">
              <a:noFill/>
              <a:round/>
              <a:headEnd/>
              <a:tailEnd/>
            </a:ln>
            <a:effectLst/>
          </p:spPr>
          <p:txBody>
            <a:bodyPr wrap="none" anchor="ctr"/>
            <a:lstStyle/>
            <a:p>
              <a:pPr>
                <a:defRPr/>
              </a:pPr>
              <a:endParaRPr lang="en-ZA"/>
            </a:p>
          </p:txBody>
        </p:sp>
        <p:sp>
          <p:nvSpPr>
            <p:cNvPr id="4131" name="Oval 35"/>
            <p:cNvSpPr>
              <a:spLocks noChangeArrowheads="1"/>
            </p:cNvSpPr>
            <p:nvPr/>
          </p:nvSpPr>
          <p:spPr bwMode="auto">
            <a:xfrm>
              <a:off x="5248" y="1632"/>
              <a:ext cx="79" cy="78"/>
            </a:xfrm>
            <a:prstGeom prst="ellipse">
              <a:avLst/>
            </a:prstGeom>
            <a:solidFill>
              <a:schemeClr val="accent1"/>
            </a:solidFill>
            <a:ln w="9525">
              <a:noFill/>
              <a:round/>
              <a:headEnd/>
              <a:tailEnd/>
            </a:ln>
            <a:effectLst/>
          </p:spPr>
          <p:txBody>
            <a:bodyPr wrap="none" anchor="ctr"/>
            <a:lstStyle/>
            <a:p>
              <a:pPr>
                <a:defRPr/>
              </a:pPr>
              <a:endParaRPr lang="en-ZA"/>
            </a:p>
          </p:txBody>
        </p:sp>
        <p:sp>
          <p:nvSpPr>
            <p:cNvPr id="4132" name="Oval 36"/>
            <p:cNvSpPr>
              <a:spLocks noChangeArrowheads="1"/>
            </p:cNvSpPr>
            <p:nvPr/>
          </p:nvSpPr>
          <p:spPr bwMode="auto">
            <a:xfrm>
              <a:off x="5360" y="1632"/>
              <a:ext cx="78" cy="78"/>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3" name="Oval 37"/>
            <p:cNvSpPr>
              <a:spLocks noChangeArrowheads="1"/>
            </p:cNvSpPr>
            <p:nvPr/>
          </p:nvSpPr>
          <p:spPr bwMode="auto">
            <a:xfrm>
              <a:off x="5472" y="1632"/>
              <a:ext cx="78" cy="78"/>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4"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5" name="Oval 39"/>
            <p:cNvSpPr>
              <a:spLocks noChangeArrowheads="1"/>
            </p:cNvSpPr>
            <p:nvPr/>
          </p:nvSpPr>
          <p:spPr bwMode="auto">
            <a:xfrm>
              <a:off x="5472" y="1744"/>
              <a:ext cx="78" cy="80"/>
            </a:xfrm>
            <a:prstGeom prst="ellipse">
              <a:avLst/>
            </a:prstGeom>
            <a:solidFill>
              <a:schemeClr val="folHlink"/>
            </a:solidFill>
            <a:ln w="9525">
              <a:noFill/>
              <a:round/>
              <a:headEnd/>
              <a:tailEnd/>
            </a:ln>
            <a:effectLst/>
          </p:spPr>
          <p:txBody>
            <a:bodyPr wrap="none" anchor="ctr"/>
            <a:lstStyle/>
            <a:p>
              <a:pPr>
                <a:defRPr/>
              </a:pPr>
              <a:endParaRPr lang="en-ZA"/>
            </a:p>
          </p:txBody>
        </p:sp>
      </p:grpSp>
      <p:pic>
        <p:nvPicPr>
          <p:cNvPr id="1033" name="Picture 40" descr="my man"/>
          <p:cNvPicPr>
            <a:picLocks noChangeAspect="1" noChangeArrowheads="1"/>
          </p:cNvPicPr>
          <p:nvPr/>
        </p:nvPicPr>
        <p:blipFill>
          <a:blip r:embed="rId15"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083550" y="5516563"/>
            <a:ext cx="1060450"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dirty="0" smtClean="0"/>
              <a:t>Performance Issues</a:t>
            </a:r>
          </a:p>
        </p:txBody>
      </p:sp>
      <p:sp>
        <p:nvSpPr>
          <p:cNvPr id="3075" name="Rectangle 3"/>
          <p:cNvSpPr>
            <a:spLocks noGrp="1" noChangeArrowheads="1"/>
          </p:cNvSpPr>
          <p:nvPr>
            <p:ph type="subTitle" idx="1"/>
          </p:nvPr>
        </p:nvSpPr>
        <p:spPr/>
        <p:txBody>
          <a:bodyPr/>
          <a:lstStyle/>
          <a:p>
            <a:pPr eaLnBrk="1" hangingPunct="1"/>
            <a:r>
              <a:rPr lang="en-ZA" altLang="en-US" dirty="0" smtClean="0"/>
              <a:t>Grade 12 CAT</a:t>
            </a: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000" kern="1200" dirty="0">
                <a:solidFill>
                  <a:schemeClr val="tx1"/>
                </a:solidFill>
              </a:rPr>
              <a:t>RAM</a:t>
            </a:r>
            <a:endParaRPr lang="en-ZA" dirty="0"/>
          </a:p>
        </p:txBody>
      </p:sp>
      <p:sp>
        <p:nvSpPr>
          <p:cNvPr id="3" name="Content Placeholder 2"/>
          <p:cNvSpPr>
            <a:spLocks noGrp="1"/>
          </p:cNvSpPr>
          <p:nvPr>
            <p:ph idx="1"/>
          </p:nvPr>
        </p:nvSpPr>
        <p:spPr>
          <a:xfrm>
            <a:off x="457200" y="1340769"/>
            <a:ext cx="8229600" cy="4790156"/>
          </a:xfrm>
        </p:spPr>
        <p:txBody>
          <a:bodyPr/>
          <a:lstStyle/>
          <a:p>
            <a:pPr>
              <a:spcBef>
                <a:spcPts val="600"/>
              </a:spcBef>
              <a:spcAft>
                <a:spcPts val="1200"/>
              </a:spcAft>
            </a:pPr>
            <a:r>
              <a:rPr lang="en-ZA" dirty="0" smtClean="0"/>
              <a:t>Everything you do resides in RAM. </a:t>
            </a:r>
          </a:p>
          <a:p>
            <a:pPr>
              <a:spcBef>
                <a:spcPts val="600"/>
              </a:spcBef>
              <a:spcAft>
                <a:spcPts val="1200"/>
              </a:spcAft>
            </a:pPr>
            <a:r>
              <a:rPr lang="en-ZA" dirty="0" smtClean="0"/>
              <a:t>If your computer is slow:</a:t>
            </a:r>
          </a:p>
          <a:p>
            <a:pPr lvl="1">
              <a:spcBef>
                <a:spcPts val="600"/>
              </a:spcBef>
              <a:spcAft>
                <a:spcPts val="1200"/>
              </a:spcAft>
            </a:pPr>
            <a:r>
              <a:rPr lang="en-ZA" dirty="0" smtClean="0"/>
              <a:t>You could have insufficient RAM</a:t>
            </a:r>
          </a:p>
          <a:p>
            <a:pPr lvl="1">
              <a:spcBef>
                <a:spcPts val="600"/>
              </a:spcBef>
              <a:spcAft>
                <a:spcPts val="1200"/>
              </a:spcAft>
            </a:pPr>
            <a:r>
              <a:rPr lang="en-ZA" dirty="0" smtClean="0"/>
              <a:t>RAM could be faulty</a:t>
            </a:r>
          </a:p>
          <a:p>
            <a:pPr lvl="2">
              <a:spcBef>
                <a:spcPts val="600"/>
              </a:spcBef>
              <a:spcAft>
                <a:spcPts val="1200"/>
              </a:spcAft>
              <a:buClrTx/>
              <a:buFont typeface="Wingdings" panose="05000000000000000000" pitchFamily="2" charset="2"/>
              <a:buChar char="v"/>
            </a:pPr>
            <a:r>
              <a:rPr lang="en-ZA" dirty="0" smtClean="0"/>
              <a:t>This could be because of physical damage</a:t>
            </a:r>
          </a:p>
          <a:p>
            <a:pPr lvl="2">
              <a:spcBef>
                <a:spcPts val="600"/>
              </a:spcBef>
              <a:spcAft>
                <a:spcPts val="1200"/>
              </a:spcAft>
              <a:buClrTx/>
              <a:buFont typeface="Wingdings" panose="05000000000000000000" pitchFamily="2" charset="2"/>
              <a:buChar char="v"/>
            </a:pPr>
            <a:r>
              <a:rPr lang="en-ZA" dirty="0" smtClean="0"/>
              <a:t>Manufacturer problems</a:t>
            </a:r>
          </a:p>
          <a:p>
            <a:pPr lvl="2">
              <a:spcBef>
                <a:spcPts val="600"/>
              </a:spcBef>
              <a:spcAft>
                <a:spcPts val="1200"/>
              </a:spcAft>
              <a:buClrTx/>
              <a:buFont typeface="Wingdings" panose="05000000000000000000" pitchFamily="2" charset="2"/>
              <a:buChar char="v"/>
            </a:pPr>
            <a:r>
              <a:rPr lang="en-ZA" dirty="0" smtClean="0"/>
              <a:t>Heat</a:t>
            </a:r>
          </a:p>
          <a:p>
            <a:pPr lvl="2">
              <a:spcBef>
                <a:spcPts val="600"/>
              </a:spcBef>
              <a:spcAft>
                <a:spcPts val="1200"/>
              </a:spcAft>
              <a:buClrTx/>
              <a:buFont typeface="Wingdings" panose="05000000000000000000" pitchFamily="2" charset="2"/>
              <a:buChar char="v"/>
            </a:pPr>
            <a:r>
              <a:rPr lang="en-ZA" dirty="0" smtClean="0"/>
              <a:t>Static electricity</a:t>
            </a:r>
            <a:endParaRPr lang="en-ZA" dirty="0"/>
          </a:p>
        </p:txBody>
      </p:sp>
    </p:spTree>
    <p:extLst>
      <p:ext uri="{BB962C8B-B14F-4D97-AF65-F5344CB8AC3E}">
        <p14:creationId xmlns:p14="http://schemas.microsoft.com/office/powerpoint/2010/main" val="1140307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002506"/>
          </a:xfrm>
        </p:spPr>
        <p:txBody>
          <a:bodyPr/>
          <a:lstStyle/>
          <a:p>
            <a:r>
              <a:rPr lang="en-ZA" sz="4000" kern="1200" dirty="0" smtClean="0">
                <a:solidFill>
                  <a:schemeClr val="tx1"/>
                </a:solidFill>
              </a:rPr>
              <a:t>Processor </a:t>
            </a:r>
            <a:r>
              <a:rPr lang="en-ZA" sz="4000" kern="1200" dirty="0" smtClean="0">
                <a:solidFill>
                  <a:schemeClr val="tx1"/>
                </a:solidFill>
              </a:rPr>
              <a:t>– CPU (heat)</a:t>
            </a:r>
            <a:endParaRPr lang="en-ZA" dirty="0"/>
          </a:p>
        </p:txBody>
      </p:sp>
      <p:sp>
        <p:nvSpPr>
          <p:cNvPr id="3" name="Content Placeholder 2"/>
          <p:cNvSpPr>
            <a:spLocks noGrp="1"/>
          </p:cNvSpPr>
          <p:nvPr>
            <p:ph idx="1"/>
          </p:nvPr>
        </p:nvSpPr>
        <p:spPr>
          <a:xfrm>
            <a:off x="457200" y="1196752"/>
            <a:ext cx="8229600" cy="4934173"/>
          </a:xfrm>
        </p:spPr>
        <p:txBody>
          <a:bodyPr/>
          <a:lstStyle/>
          <a:p>
            <a:pPr marL="0" indent="0">
              <a:buNone/>
            </a:pPr>
            <a:r>
              <a:rPr lang="en-ZA" dirty="0" smtClean="0"/>
              <a:t>Type and efficiency of cooling system is important </a:t>
            </a:r>
            <a:endParaRPr lang="en-ZA" dirty="0" smtClean="0"/>
          </a:p>
          <a:p>
            <a:pPr marL="0" indent="0">
              <a:buNone/>
            </a:pPr>
            <a:r>
              <a:rPr lang="en-ZA" dirty="0" smtClean="0"/>
              <a:t>Heat </a:t>
            </a:r>
            <a:r>
              <a:rPr lang="en-ZA" dirty="0" smtClean="0">
                <a:sym typeface="Wingdings" panose="05000000000000000000" pitchFamily="2" charset="2"/>
              </a:rPr>
              <a:t> </a:t>
            </a:r>
            <a:r>
              <a:rPr lang="en-ZA" dirty="0" smtClean="0"/>
              <a:t>A processor needs to be kept cool so if there is a problem and your computer just cuts out </a:t>
            </a:r>
          </a:p>
          <a:p>
            <a:pPr lvl="1"/>
            <a:r>
              <a:rPr lang="en-ZA" dirty="0" smtClean="0"/>
              <a:t>its fan may be malfunctioning or </a:t>
            </a:r>
          </a:p>
          <a:p>
            <a:pPr lvl="1"/>
            <a:r>
              <a:rPr lang="en-ZA" dirty="0" smtClean="0"/>
              <a:t>The actual environment may be too hot</a:t>
            </a:r>
          </a:p>
          <a:p>
            <a:pPr marL="0" indent="0">
              <a:buNone/>
            </a:pPr>
            <a:r>
              <a:rPr lang="en-ZA" dirty="0" smtClean="0"/>
              <a:t>Possible Solution </a:t>
            </a:r>
            <a:r>
              <a:rPr lang="en-ZA" dirty="0" smtClean="0">
                <a:sym typeface="Wingdings" panose="05000000000000000000" pitchFamily="2" charset="2"/>
              </a:rPr>
              <a:t></a:t>
            </a:r>
          </a:p>
          <a:p>
            <a:pPr lvl="1"/>
            <a:r>
              <a:rPr lang="en-ZA" dirty="0" smtClean="0">
                <a:sym typeface="Wingdings" panose="05000000000000000000" pitchFamily="2" charset="2"/>
              </a:rPr>
              <a:t>Keep work environment cool</a:t>
            </a:r>
          </a:p>
          <a:p>
            <a:pPr lvl="1"/>
            <a:r>
              <a:rPr lang="en-ZA" dirty="0" smtClean="0">
                <a:sym typeface="Wingdings" panose="05000000000000000000" pitchFamily="2" charset="2"/>
              </a:rPr>
              <a:t>Choose liquid cooling over air cooling</a:t>
            </a:r>
            <a:endParaRPr lang="en-ZA" dirty="0" smtClean="0"/>
          </a:p>
          <a:p>
            <a:pPr lvl="1"/>
            <a:endParaRPr lang="en-ZA" dirty="0" smtClean="0"/>
          </a:p>
          <a:p>
            <a:pPr lvl="1"/>
            <a:endParaRPr lang="en-ZA" dirty="0"/>
          </a:p>
        </p:txBody>
      </p:sp>
    </p:spTree>
    <p:extLst>
      <p:ext uri="{BB962C8B-B14F-4D97-AF65-F5344CB8AC3E}">
        <p14:creationId xmlns:p14="http://schemas.microsoft.com/office/powerpoint/2010/main" val="681728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543800" cy="1301006"/>
          </a:xfrm>
        </p:spPr>
        <p:txBody>
          <a:bodyPr/>
          <a:lstStyle/>
          <a:p>
            <a:r>
              <a:rPr lang="en-ZA" dirty="0" smtClean="0"/>
              <a:t>CPU - Speed</a:t>
            </a:r>
            <a:endParaRPr lang="en-ZA" dirty="0"/>
          </a:p>
        </p:txBody>
      </p:sp>
      <p:sp>
        <p:nvSpPr>
          <p:cNvPr id="3" name="Content Placeholder 2"/>
          <p:cNvSpPr>
            <a:spLocks noGrp="1"/>
          </p:cNvSpPr>
          <p:nvPr>
            <p:ph idx="1"/>
          </p:nvPr>
        </p:nvSpPr>
        <p:spPr/>
        <p:txBody>
          <a:bodyPr/>
          <a:lstStyle/>
          <a:p>
            <a:pPr marL="0" indent="0">
              <a:buNone/>
            </a:pPr>
            <a:r>
              <a:rPr lang="en-ZA" dirty="0" smtClean="0"/>
              <a:t>When a processor is manufactured its speed is usually below its potential so many people in the know will increase the speed this is known as overclocking.</a:t>
            </a:r>
          </a:p>
          <a:p>
            <a:pPr marL="0" indent="0">
              <a:buNone/>
            </a:pPr>
            <a:r>
              <a:rPr lang="en-ZA" dirty="0" smtClean="0"/>
              <a:t>This makes the CPU work harder and may cause problems and shorten the life of the CPU.</a:t>
            </a:r>
            <a:endParaRPr lang="en-ZA" dirty="0"/>
          </a:p>
        </p:txBody>
      </p:sp>
    </p:spTree>
    <p:extLst>
      <p:ext uri="{BB962C8B-B14F-4D97-AF65-F5344CB8AC3E}">
        <p14:creationId xmlns:p14="http://schemas.microsoft.com/office/powerpoint/2010/main" val="3829286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58490"/>
          </a:xfrm>
        </p:spPr>
        <p:txBody>
          <a:bodyPr/>
          <a:lstStyle/>
          <a:p>
            <a:r>
              <a:rPr lang="en-ZA" sz="4000" kern="1200" dirty="0" smtClean="0"/>
              <a:t>Applications </a:t>
            </a:r>
            <a:endParaRPr lang="en-ZA" dirty="0"/>
          </a:p>
        </p:txBody>
      </p:sp>
      <p:sp>
        <p:nvSpPr>
          <p:cNvPr id="3" name="Content Placeholder 2"/>
          <p:cNvSpPr>
            <a:spLocks noGrp="1"/>
          </p:cNvSpPr>
          <p:nvPr>
            <p:ph idx="1"/>
          </p:nvPr>
        </p:nvSpPr>
        <p:spPr>
          <a:xfrm>
            <a:off x="467544" y="1268760"/>
            <a:ext cx="8229600" cy="5472608"/>
          </a:xfrm>
        </p:spPr>
        <p:txBody>
          <a:bodyPr/>
          <a:lstStyle/>
          <a:p>
            <a:r>
              <a:rPr lang="en-ZA" sz="3200" kern="1200" dirty="0"/>
              <a:t>Number of applications </a:t>
            </a:r>
            <a:r>
              <a:rPr lang="en-ZA" sz="3200" kern="1200" dirty="0" smtClean="0"/>
              <a:t>running</a:t>
            </a:r>
          </a:p>
          <a:p>
            <a:pPr marL="714375" indent="0">
              <a:buNone/>
            </a:pPr>
            <a:r>
              <a:rPr lang="en-ZA" sz="2600" kern="1200" dirty="0" smtClean="0"/>
              <a:t>Each time you start a new application it needs CPU time and space. The more applications you have active the more it will drain your resources so you can expect to have a slower access speed</a:t>
            </a:r>
            <a:r>
              <a:rPr lang="en-ZA" sz="2600" kern="1200" dirty="0" smtClean="0"/>
              <a:t> </a:t>
            </a:r>
            <a:endParaRPr lang="en-ZA" sz="2600" kern="1200" dirty="0" smtClean="0"/>
          </a:p>
          <a:p>
            <a:r>
              <a:rPr lang="en-ZA" sz="3200" kern="1200" dirty="0" smtClean="0"/>
              <a:t>Caching</a:t>
            </a:r>
          </a:p>
          <a:p>
            <a:pPr marL="714375" indent="0">
              <a:buNone/>
            </a:pPr>
            <a:r>
              <a:rPr lang="en-ZA" sz="2600" kern="1200" dirty="0" smtClean="0"/>
              <a:t>Everything you do and every web page you go to is stored in a temporary memory location called Cache. If you need the info it is delivered to you more quickly than if it had to be reloaded. However as cache has a limited size it might have disappeared as cache fills up.</a:t>
            </a:r>
            <a:endParaRPr lang="en-ZA" sz="2600" kern="1200" dirty="0"/>
          </a:p>
          <a:p>
            <a:endParaRPr lang="en-ZA" dirty="0"/>
          </a:p>
        </p:txBody>
      </p:sp>
    </p:spTree>
    <p:extLst>
      <p:ext uri="{BB962C8B-B14F-4D97-AF65-F5344CB8AC3E}">
        <p14:creationId xmlns:p14="http://schemas.microsoft.com/office/powerpoint/2010/main" val="2819165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930498"/>
          </a:xfrm>
        </p:spPr>
        <p:txBody>
          <a:bodyPr/>
          <a:lstStyle/>
          <a:p>
            <a:r>
              <a:rPr lang="en-ZA" dirty="0" smtClean="0"/>
              <a:t>Hard Disk</a:t>
            </a:r>
            <a:endParaRPr lang="en-ZA" dirty="0"/>
          </a:p>
        </p:txBody>
      </p:sp>
      <p:sp>
        <p:nvSpPr>
          <p:cNvPr id="3" name="Content Placeholder 2"/>
          <p:cNvSpPr>
            <a:spLocks noGrp="1"/>
          </p:cNvSpPr>
          <p:nvPr>
            <p:ph idx="1"/>
          </p:nvPr>
        </p:nvSpPr>
        <p:spPr>
          <a:xfrm>
            <a:off x="457200" y="1196752"/>
            <a:ext cx="8229600" cy="4934173"/>
          </a:xfrm>
        </p:spPr>
        <p:txBody>
          <a:bodyPr/>
          <a:lstStyle/>
          <a:p>
            <a:r>
              <a:rPr lang="en-ZA" dirty="0" smtClean="0"/>
              <a:t>Type</a:t>
            </a:r>
          </a:p>
          <a:p>
            <a:pPr marL="638175" lvl="2" indent="-342900">
              <a:buClr>
                <a:schemeClr val="tx2"/>
              </a:buClr>
            </a:pPr>
            <a:r>
              <a:rPr lang="en-ZA" sz="2400" dirty="0"/>
              <a:t>There are more issues with HDD than SSD because there are no moving parts in SSD</a:t>
            </a:r>
          </a:p>
          <a:p>
            <a:r>
              <a:rPr lang="en-ZA" dirty="0" smtClean="0"/>
              <a:t>Space</a:t>
            </a:r>
          </a:p>
          <a:p>
            <a:pPr lvl="1"/>
            <a:r>
              <a:rPr lang="en-ZA" sz="2400" dirty="0" smtClean="0"/>
              <a:t>If your hard drive is too full applications can take longer as cache is situated on the hard drive as well as in RAM. The more that is on your hard drive the less space for cache</a:t>
            </a:r>
            <a:endParaRPr lang="en-ZA" sz="2400" dirty="0" smtClean="0"/>
          </a:p>
          <a:p>
            <a:r>
              <a:rPr lang="en-ZA" dirty="0" smtClean="0"/>
              <a:t>Defrag</a:t>
            </a:r>
          </a:p>
          <a:p>
            <a:pPr lvl="1"/>
            <a:r>
              <a:rPr lang="en-ZA" sz="2400" dirty="0" smtClean="0"/>
              <a:t>This has been discussed in other presentations</a:t>
            </a:r>
            <a:endParaRPr lang="en-ZA" sz="2400" dirty="0"/>
          </a:p>
        </p:txBody>
      </p:sp>
    </p:spTree>
    <p:extLst>
      <p:ext uri="{BB962C8B-B14F-4D97-AF65-F5344CB8AC3E}">
        <p14:creationId xmlns:p14="http://schemas.microsoft.com/office/powerpoint/2010/main" val="1332682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Influence of Malware</a:t>
            </a:r>
            <a:endParaRPr lang="en-ZA" dirty="0"/>
          </a:p>
        </p:txBody>
      </p:sp>
      <p:sp>
        <p:nvSpPr>
          <p:cNvPr id="3" name="Content Placeholder 2"/>
          <p:cNvSpPr>
            <a:spLocks noGrp="1"/>
          </p:cNvSpPr>
          <p:nvPr>
            <p:ph idx="1"/>
          </p:nvPr>
        </p:nvSpPr>
        <p:spPr/>
        <p:txBody>
          <a:bodyPr/>
          <a:lstStyle/>
          <a:p>
            <a:r>
              <a:rPr lang="en-ZA" dirty="0" smtClean="0"/>
              <a:t>Malware includes all the nasty programs that have been discussed before. It can affect the</a:t>
            </a:r>
          </a:p>
          <a:p>
            <a:pPr lvl="1"/>
            <a:r>
              <a:rPr lang="en-ZA" dirty="0" smtClean="0"/>
              <a:t>Speed of the computer or internet or network connections </a:t>
            </a:r>
            <a:r>
              <a:rPr lang="en-ZA" smtClean="0"/>
              <a:t>and interfere </a:t>
            </a:r>
            <a:r>
              <a:rPr lang="en-ZA" dirty="0" smtClean="0"/>
              <a:t>with the bandwidth</a:t>
            </a:r>
          </a:p>
          <a:p>
            <a:pPr lvl="1"/>
            <a:r>
              <a:rPr lang="en-ZA" dirty="0" smtClean="0"/>
              <a:t>Performance by causing disruptions or</a:t>
            </a:r>
            <a:r>
              <a:rPr lang="en-ZA" dirty="0" smtClean="0"/>
              <a:t> freezing</a:t>
            </a:r>
          </a:p>
          <a:p>
            <a:pPr lvl="1"/>
            <a:r>
              <a:rPr lang="en-ZA" dirty="0" smtClean="0"/>
              <a:t>Disrupt any activity you are involved in</a:t>
            </a:r>
            <a:endParaRPr lang="en-ZA" dirty="0" smtClean="0"/>
          </a:p>
          <a:p>
            <a:pPr lvl="1"/>
            <a:r>
              <a:rPr lang="en-ZA" dirty="0" smtClean="0"/>
              <a:t>Security of your personal information</a:t>
            </a:r>
          </a:p>
          <a:p>
            <a:r>
              <a:rPr lang="en-ZA" dirty="0" smtClean="0"/>
              <a:t>It can infect stand alones and networked computers</a:t>
            </a:r>
            <a:endParaRPr lang="en-ZA" dirty="0" smtClean="0"/>
          </a:p>
          <a:p>
            <a:endParaRPr lang="en-ZA" dirty="0"/>
          </a:p>
        </p:txBody>
      </p:sp>
    </p:spTree>
    <p:extLst>
      <p:ext uri="{BB962C8B-B14F-4D97-AF65-F5344CB8AC3E}">
        <p14:creationId xmlns:p14="http://schemas.microsoft.com/office/powerpoint/2010/main" val="4277656775"/>
      </p:ext>
    </p:extLst>
  </p:cSld>
  <p:clrMapOvr>
    <a:masterClrMapping/>
  </p:clrMapOvr>
</p:sld>
</file>

<file path=ppt/theme/theme1.xml><?xml version="1.0" encoding="utf-8"?>
<a:theme xmlns:a="http://schemas.openxmlformats.org/drawingml/2006/main" name="teaching">
  <a:themeElements>
    <a:clrScheme name="cool cat 11">
      <a:dk1>
        <a:srgbClr val="000000"/>
      </a:dk1>
      <a:lt1>
        <a:srgbClr val="FFFFFF"/>
      </a:lt1>
      <a:dk2>
        <a:srgbClr val="330066"/>
      </a:dk2>
      <a:lt2>
        <a:srgbClr val="808080"/>
      </a:lt2>
      <a:accent1>
        <a:srgbClr val="E2E3EA"/>
      </a:accent1>
      <a:accent2>
        <a:srgbClr val="669999"/>
      </a:accent2>
      <a:accent3>
        <a:srgbClr val="FFFFFF"/>
      </a:accent3>
      <a:accent4>
        <a:srgbClr val="000000"/>
      </a:accent4>
      <a:accent5>
        <a:srgbClr val="EEEFF3"/>
      </a:accent5>
      <a:accent6>
        <a:srgbClr val="5C8A8A"/>
      </a:accent6>
      <a:hlink>
        <a:srgbClr val="224EBC"/>
      </a:hlink>
      <a:folHlink>
        <a:srgbClr val="BC4932"/>
      </a:folHlink>
    </a:clrScheme>
    <a:fontScheme name="cool ca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ol cat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cool cat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cool cat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cool cat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cool cat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cool cat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cool cat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cool cat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cool cat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cool cat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cool cat 11">
        <a:dk1>
          <a:srgbClr val="000000"/>
        </a:dk1>
        <a:lt1>
          <a:srgbClr val="FFFFFF"/>
        </a:lt1>
        <a:dk2>
          <a:srgbClr val="330066"/>
        </a:dk2>
        <a:lt2>
          <a:srgbClr val="808080"/>
        </a:lt2>
        <a:accent1>
          <a:srgbClr val="E2E3EA"/>
        </a:accent1>
        <a:accent2>
          <a:srgbClr val="669999"/>
        </a:accent2>
        <a:accent3>
          <a:srgbClr val="FFFFFF"/>
        </a:accent3>
        <a:accent4>
          <a:srgbClr val="000000"/>
        </a:accent4>
        <a:accent5>
          <a:srgbClr val="EEEFF3"/>
        </a:accent5>
        <a:accent6>
          <a:srgbClr val="5C8A8A"/>
        </a:accent6>
        <a:hlink>
          <a:srgbClr val="224EBC"/>
        </a:hlink>
        <a:folHlink>
          <a:srgbClr val="BC493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teaching</Template>
  <TotalTime>557</TotalTime>
  <Words>376</Words>
  <Application>Microsoft Office PowerPoint</Application>
  <PresentationFormat>On-screen Show (4:3)</PresentationFormat>
  <Paragraphs>43</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teaching</vt:lpstr>
      <vt:lpstr>Performance Issues</vt:lpstr>
      <vt:lpstr>RAM</vt:lpstr>
      <vt:lpstr>Processor – CPU (heat)</vt:lpstr>
      <vt:lpstr>CPU - Speed</vt:lpstr>
      <vt:lpstr>Applications </vt:lpstr>
      <vt:lpstr>Hard Disk</vt:lpstr>
      <vt:lpstr>Influence of Malware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Issues</dc:title>
  <dc:creator>HS Cat</dc:creator>
  <cp:lastModifiedBy>Vera Alexander</cp:lastModifiedBy>
  <cp:revision>12</cp:revision>
  <dcterms:created xsi:type="dcterms:W3CDTF">2018-07-24T10:22:47Z</dcterms:created>
  <dcterms:modified xsi:type="dcterms:W3CDTF">2018-08-01T21:12:30Z</dcterms:modified>
</cp:coreProperties>
</file>